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F35-8863-458D-BBEF-A89B48937895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28A6-52AF-4FDD-B97F-1F99C0879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047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F35-8863-458D-BBEF-A89B48937895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28A6-52AF-4FDD-B97F-1F99C0879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90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F35-8863-458D-BBEF-A89B48937895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28A6-52AF-4FDD-B97F-1F99C0879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42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F35-8863-458D-BBEF-A89B48937895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28A6-52AF-4FDD-B97F-1F99C087959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7175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F35-8863-458D-BBEF-A89B48937895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28A6-52AF-4FDD-B97F-1F99C0879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58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F35-8863-458D-BBEF-A89B48937895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28A6-52AF-4FDD-B97F-1F99C0879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308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F35-8863-458D-BBEF-A89B48937895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28A6-52AF-4FDD-B97F-1F99C0879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518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F35-8863-458D-BBEF-A89B48937895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28A6-52AF-4FDD-B97F-1F99C0879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8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F35-8863-458D-BBEF-A89B48937895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28A6-52AF-4FDD-B97F-1F99C0879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23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F35-8863-458D-BBEF-A89B48937895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28A6-52AF-4FDD-B97F-1F99C0879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85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F35-8863-458D-BBEF-A89B48937895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28A6-52AF-4FDD-B97F-1F99C0879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5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F35-8863-458D-BBEF-A89B48937895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28A6-52AF-4FDD-B97F-1F99C0879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90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F35-8863-458D-BBEF-A89B48937895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28A6-52AF-4FDD-B97F-1F99C0879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146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F35-8863-458D-BBEF-A89B48937895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28A6-52AF-4FDD-B97F-1F99C0879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875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F35-8863-458D-BBEF-A89B48937895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28A6-52AF-4FDD-B97F-1F99C0879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51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F35-8863-458D-BBEF-A89B48937895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28A6-52AF-4FDD-B97F-1F99C0879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8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F35-8863-458D-BBEF-A89B48937895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28A6-52AF-4FDD-B97F-1F99C0879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07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6A2EF35-8863-458D-BBEF-A89B48937895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D28A6-52AF-4FDD-B97F-1F99C0879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044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Lexical Relations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6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POLYSEMY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When we </a:t>
            </a:r>
            <a:r>
              <a:rPr lang="en-US" dirty="0"/>
              <a:t>encounter two or </a:t>
            </a:r>
            <a:r>
              <a:rPr lang="en-US" dirty="0" smtClean="0"/>
              <a:t>more words </a:t>
            </a:r>
            <a:r>
              <a:rPr lang="en-US" dirty="0"/>
              <a:t>with the same </a:t>
            </a:r>
            <a:r>
              <a:rPr lang="en-US" dirty="0" smtClean="0"/>
              <a:t>form and </a:t>
            </a:r>
            <a:r>
              <a:rPr lang="en-US" dirty="0"/>
              <a:t>related meanings,</a:t>
            </a:r>
          </a:p>
          <a:p>
            <a:r>
              <a:rPr lang="en-US" dirty="0"/>
              <a:t>we have what is technically known as </a:t>
            </a:r>
            <a:r>
              <a:rPr lang="en-US" b="1" dirty="0"/>
              <a:t>polysemy</a:t>
            </a:r>
            <a:r>
              <a:rPr lang="en-US" dirty="0"/>
              <a:t>. Polysemy can be defined as</a:t>
            </a:r>
          </a:p>
          <a:p>
            <a:r>
              <a:rPr lang="en-US" dirty="0"/>
              <a:t>one form (written or spoken) having multiple meanings that are all related by</a:t>
            </a:r>
          </a:p>
          <a:p>
            <a:r>
              <a:rPr lang="en-US" dirty="0"/>
              <a:t>extension. Examples are the word </a:t>
            </a:r>
            <a:r>
              <a:rPr lang="en-US" i="1" dirty="0"/>
              <a:t>head</a:t>
            </a:r>
            <a:r>
              <a:rPr lang="en-US" dirty="0"/>
              <a:t>, used to refer to the object on top of your</a:t>
            </a:r>
          </a:p>
          <a:p>
            <a:r>
              <a:rPr lang="en-US" dirty="0"/>
              <a:t>body, on top of a glass of beer, person at the top of a company or department,</a:t>
            </a:r>
          </a:p>
          <a:p>
            <a:r>
              <a:rPr lang="en-US" dirty="0"/>
              <a:t>and many other things. Other examples of polysemy are </a:t>
            </a:r>
            <a:r>
              <a:rPr lang="en-US" i="1" dirty="0"/>
              <a:t>foot </a:t>
            </a:r>
            <a:r>
              <a:rPr lang="en-US" dirty="0"/>
              <a:t>(of person, of bed,</a:t>
            </a:r>
          </a:p>
          <a:p>
            <a:r>
              <a:rPr lang="en-US" dirty="0"/>
              <a:t>of mountain) or </a:t>
            </a:r>
            <a:r>
              <a:rPr lang="en-US" i="1" dirty="0"/>
              <a:t>run </a:t>
            </a:r>
            <a:r>
              <a:rPr lang="en-US" dirty="0"/>
              <a:t>(person does, water does, colors do</a:t>
            </a:r>
          </a:p>
        </p:txBody>
      </p:sp>
    </p:spTree>
    <p:extLst>
      <p:ext uri="{BB962C8B-B14F-4D97-AF65-F5344CB8AC3E}">
        <p14:creationId xmlns:p14="http://schemas.microsoft.com/office/powerpoint/2010/main" val="270634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METONYMY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relatedness of meaning found in polysemy is essentially based on similarity.</a:t>
            </a:r>
          </a:p>
          <a:p>
            <a:r>
              <a:rPr lang="en-US" dirty="0"/>
              <a:t>The </a:t>
            </a:r>
            <a:r>
              <a:rPr lang="en-US" i="1" dirty="0"/>
              <a:t>head </a:t>
            </a:r>
            <a:r>
              <a:rPr lang="en-US" dirty="0"/>
              <a:t>of a company is similar to the </a:t>
            </a:r>
            <a:r>
              <a:rPr lang="en-US" i="1" dirty="0"/>
              <a:t>head </a:t>
            </a:r>
            <a:r>
              <a:rPr lang="en-US" dirty="0"/>
              <a:t>of a person on top of and controlling</a:t>
            </a:r>
          </a:p>
          <a:p>
            <a:r>
              <a:rPr lang="en-US" dirty="0"/>
              <a:t>the body. There is another type of relationship between words, based simply on</a:t>
            </a:r>
          </a:p>
          <a:p>
            <a:r>
              <a:rPr lang="en-US" dirty="0"/>
              <a:t>a close connection in everyday experience. That close connection can be based</a:t>
            </a:r>
          </a:p>
          <a:p>
            <a:r>
              <a:rPr lang="en-US" dirty="0"/>
              <a:t>on a container–contents relation (</a:t>
            </a:r>
            <a:r>
              <a:rPr lang="en-US" i="1" dirty="0"/>
              <a:t>bottle/water</a:t>
            </a:r>
            <a:r>
              <a:rPr lang="en-US" dirty="0"/>
              <a:t>, </a:t>
            </a:r>
            <a:r>
              <a:rPr lang="en-US" i="1" dirty="0"/>
              <a:t>can/juice</a:t>
            </a:r>
            <a:r>
              <a:rPr lang="en-US" dirty="0"/>
              <a:t>), a whole–part relation</a:t>
            </a:r>
          </a:p>
          <a:p>
            <a:r>
              <a:rPr lang="en-US" dirty="0"/>
              <a:t>(</a:t>
            </a:r>
            <a:r>
              <a:rPr lang="en-US" i="1" dirty="0"/>
              <a:t>car/wheels</a:t>
            </a:r>
            <a:r>
              <a:rPr lang="en-US" dirty="0"/>
              <a:t>, </a:t>
            </a:r>
            <a:r>
              <a:rPr lang="en-US" i="1" dirty="0"/>
              <a:t>house/roof</a:t>
            </a:r>
            <a:r>
              <a:rPr lang="en-US" dirty="0"/>
              <a:t>) or a representative–symbol relationship (</a:t>
            </a:r>
            <a:r>
              <a:rPr lang="en-US" i="1" dirty="0"/>
              <a:t>king/crown</a:t>
            </a:r>
            <a:r>
              <a:rPr lang="en-US" dirty="0"/>
              <a:t>,</a:t>
            </a:r>
          </a:p>
          <a:p>
            <a:r>
              <a:rPr lang="en-US" i="1" dirty="0"/>
              <a:t>the President/the White House</a:t>
            </a:r>
            <a:r>
              <a:rPr lang="en-US" dirty="0"/>
              <a:t>). Using one of these words to refer to the other</a:t>
            </a:r>
          </a:p>
          <a:p>
            <a:r>
              <a:rPr lang="en-US" dirty="0"/>
              <a:t>is an example of </a:t>
            </a:r>
            <a:r>
              <a:rPr lang="en-US" b="1" dirty="0"/>
              <a:t>metonymy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3070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One final aspect of our knowledge of words has nothing to do with any of the</a:t>
            </a:r>
          </a:p>
          <a:p>
            <a:r>
              <a:rPr lang="en-US" dirty="0"/>
              <a:t>factors considered so far</a:t>
            </a:r>
            <a:r>
              <a:rPr lang="en-US" dirty="0" smtClean="0"/>
              <a:t>. We </a:t>
            </a:r>
            <a:r>
              <a:rPr lang="en-US" dirty="0"/>
              <a:t>know which words tend to occur with other words.</a:t>
            </a:r>
          </a:p>
          <a:p>
            <a:r>
              <a:rPr lang="en-US" dirty="0"/>
              <a:t>If you ask a thousand people what they think of when you say </a:t>
            </a:r>
            <a:r>
              <a:rPr lang="en-US" i="1" dirty="0"/>
              <a:t>hammer</a:t>
            </a:r>
            <a:r>
              <a:rPr lang="en-US" dirty="0"/>
              <a:t>, more</a:t>
            </a:r>
          </a:p>
          <a:p>
            <a:r>
              <a:rPr lang="en-US" dirty="0"/>
              <a:t>than half will say </a:t>
            </a:r>
            <a:r>
              <a:rPr lang="en-US" i="1" dirty="0"/>
              <a:t>nail</a:t>
            </a:r>
            <a:r>
              <a:rPr lang="en-US" dirty="0"/>
              <a:t>. If you say </a:t>
            </a:r>
            <a:r>
              <a:rPr lang="en-US" i="1" dirty="0"/>
              <a:t>table</a:t>
            </a:r>
            <a:r>
              <a:rPr lang="en-US" dirty="0"/>
              <a:t>, they’ll mostly say </a:t>
            </a:r>
            <a:r>
              <a:rPr lang="en-US" i="1" dirty="0"/>
              <a:t>chair</a:t>
            </a:r>
            <a:r>
              <a:rPr lang="en-US" dirty="0"/>
              <a:t>, and </a:t>
            </a:r>
            <a:r>
              <a:rPr lang="en-US" i="1" dirty="0"/>
              <a:t>butter</a:t>
            </a:r>
          </a:p>
          <a:p>
            <a:r>
              <a:rPr lang="en-US" dirty="0"/>
              <a:t>elicits </a:t>
            </a:r>
            <a:r>
              <a:rPr lang="en-US" i="1" dirty="0"/>
              <a:t>bread</a:t>
            </a:r>
            <a:r>
              <a:rPr lang="en-US" dirty="0"/>
              <a:t>, </a:t>
            </a:r>
            <a:r>
              <a:rPr lang="en-US" i="1" dirty="0"/>
              <a:t>needle </a:t>
            </a:r>
            <a:r>
              <a:rPr lang="en-US" dirty="0"/>
              <a:t>elicits </a:t>
            </a:r>
            <a:r>
              <a:rPr lang="en-US" i="1" dirty="0"/>
              <a:t>thread </a:t>
            </a:r>
            <a:r>
              <a:rPr lang="en-US" dirty="0"/>
              <a:t>and </a:t>
            </a:r>
            <a:r>
              <a:rPr lang="en-US" i="1" dirty="0"/>
              <a:t>salt </a:t>
            </a:r>
            <a:r>
              <a:rPr lang="en-US" dirty="0"/>
              <a:t>elicits </a:t>
            </a:r>
            <a:r>
              <a:rPr lang="en-US" i="1" dirty="0"/>
              <a:t>pepper</a:t>
            </a:r>
            <a:r>
              <a:rPr lang="en-US" dirty="0"/>
              <a:t>. One way we seem</a:t>
            </a:r>
          </a:p>
          <a:p>
            <a:r>
              <a:rPr lang="en-US" dirty="0"/>
              <a:t>to organize our knowledge of words is simply on the basis of </a:t>
            </a:r>
            <a:r>
              <a:rPr lang="en-US" b="1" dirty="0"/>
              <a:t>collocation</a:t>
            </a:r>
            <a:r>
              <a:rPr lang="en-US" dirty="0"/>
              <a:t>, or</a:t>
            </a:r>
          </a:p>
          <a:p>
            <a:r>
              <a:rPr lang="en-US" dirty="0"/>
              <a:t>frequently occurring together.</a:t>
            </a:r>
          </a:p>
        </p:txBody>
      </p:sp>
    </p:spTree>
    <p:extLst>
      <p:ext uri="{BB962C8B-B14F-4D97-AF65-F5344CB8AC3E}">
        <p14:creationId xmlns:p14="http://schemas.microsoft.com/office/powerpoint/2010/main" val="368864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SYNONYMY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Two or more words with very closely related meanings are called </a:t>
            </a:r>
            <a:r>
              <a:rPr lang="en-US" b="1" dirty="0"/>
              <a:t>synonyms</a:t>
            </a:r>
            <a:r>
              <a:rPr lang="en-US" dirty="0"/>
              <a:t>.</a:t>
            </a:r>
          </a:p>
          <a:p>
            <a:r>
              <a:rPr lang="en-US" dirty="0"/>
              <a:t>They can often, though not always, be substituted for each other in sentences. In</a:t>
            </a:r>
          </a:p>
          <a:p>
            <a:r>
              <a:rPr lang="en-US" dirty="0"/>
              <a:t>the appropriate circumstances, we can say, </a:t>
            </a:r>
            <a:r>
              <a:rPr lang="en-US" i="1" dirty="0"/>
              <a:t>What was his answer? </a:t>
            </a:r>
            <a:r>
              <a:rPr lang="en-US" dirty="0"/>
              <a:t>or </a:t>
            </a:r>
            <a:r>
              <a:rPr lang="en-US" i="1" dirty="0"/>
              <a:t>What</a:t>
            </a:r>
          </a:p>
          <a:p>
            <a:r>
              <a:rPr lang="en-US" i="1" dirty="0"/>
              <a:t>was his reply? </a:t>
            </a:r>
            <a:r>
              <a:rPr lang="en-US" dirty="0"/>
              <a:t>with much the same meaning. Other common examples of</a:t>
            </a:r>
          </a:p>
          <a:p>
            <a:r>
              <a:rPr lang="en-US" dirty="0"/>
              <a:t>synonyms are the pairs: </a:t>
            </a:r>
            <a:r>
              <a:rPr lang="en-US" i="1" dirty="0"/>
              <a:t>almost/nearly</a:t>
            </a:r>
            <a:r>
              <a:rPr lang="en-US" dirty="0"/>
              <a:t>, </a:t>
            </a:r>
            <a:r>
              <a:rPr lang="en-US" i="1" dirty="0"/>
              <a:t>big/large</a:t>
            </a:r>
            <a:r>
              <a:rPr lang="en-US" dirty="0"/>
              <a:t>, </a:t>
            </a:r>
            <a:r>
              <a:rPr lang="en-US" i="1" dirty="0"/>
              <a:t>broad/wide</a:t>
            </a:r>
            <a:r>
              <a:rPr lang="en-US" dirty="0"/>
              <a:t>, </a:t>
            </a:r>
            <a:r>
              <a:rPr lang="en-US" i="1" dirty="0"/>
              <a:t>buy/purchase</a:t>
            </a:r>
            <a:r>
              <a:rPr lang="en-US" dirty="0"/>
              <a:t>,</a:t>
            </a:r>
          </a:p>
          <a:p>
            <a:r>
              <a:rPr lang="en-US" i="1" dirty="0"/>
              <a:t>cab/taxi</a:t>
            </a:r>
            <a:r>
              <a:rPr lang="en-US" dirty="0"/>
              <a:t>, </a:t>
            </a:r>
            <a:r>
              <a:rPr lang="en-US" i="1" dirty="0"/>
              <a:t>car/automobile</a:t>
            </a:r>
            <a:r>
              <a:rPr lang="en-US" dirty="0"/>
              <a:t>, </a:t>
            </a:r>
            <a:r>
              <a:rPr lang="en-US" i="1" dirty="0"/>
              <a:t>couch/sofa</a:t>
            </a:r>
            <a:r>
              <a:rPr lang="en-US" dirty="0"/>
              <a:t>, </a:t>
            </a:r>
            <a:r>
              <a:rPr lang="en-US" i="1" dirty="0"/>
              <a:t>freedom/liberty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143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ANTONYMY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forms with opposite meanings are called </a:t>
            </a:r>
            <a:r>
              <a:rPr lang="en-US" b="1" dirty="0"/>
              <a:t>antonyms</a:t>
            </a:r>
            <a:r>
              <a:rPr lang="en-US" dirty="0"/>
              <a:t>. Some common</a:t>
            </a:r>
          </a:p>
          <a:p>
            <a:r>
              <a:rPr lang="en-US" dirty="0"/>
              <a:t>examples are the pairs: </a:t>
            </a:r>
            <a:r>
              <a:rPr lang="en-US" i="1" dirty="0"/>
              <a:t>alive/dead</a:t>
            </a:r>
            <a:r>
              <a:rPr lang="en-US" dirty="0"/>
              <a:t>, </a:t>
            </a:r>
            <a:r>
              <a:rPr lang="en-US" i="1" dirty="0"/>
              <a:t>big/small</a:t>
            </a:r>
            <a:r>
              <a:rPr lang="en-US" dirty="0"/>
              <a:t>, </a:t>
            </a:r>
            <a:r>
              <a:rPr lang="en-US" i="1" dirty="0"/>
              <a:t>fast/slow</a:t>
            </a:r>
            <a:r>
              <a:rPr lang="en-US" dirty="0"/>
              <a:t>, </a:t>
            </a:r>
            <a:r>
              <a:rPr lang="en-US" i="1" dirty="0"/>
              <a:t>happy/sad</a:t>
            </a:r>
            <a:r>
              <a:rPr lang="en-US" dirty="0"/>
              <a:t>, </a:t>
            </a:r>
            <a:r>
              <a:rPr lang="en-US" i="1" dirty="0"/>
              <a:t>hot/cold</a:t>
            </a:r>
            <a:r>
              <a:rPr lang="en-US" dirty="0"/>
              <a:t>,</a:t>
            </a:r>
          </a:p>
          <a:p>
            <a:r>
              <a:rPr lang="en-US" i="1" dirty="0"/>
              <a:t>long/short</a:t>
            </a:r>
            <a:r>
              <a:rPr lang="en-US" dirty="0"/>
              <a:t>, </a:t>
            </a:r>
            <a:r>
              <a:rPr lang="en-US" i="1" dirty="0"/>
              <a:t>male/female</a:t>
            </a:r>
            <a:r>
              <a:rPr lang="en-US" dirty="0"/>
              <a:t>, </a:t>
            </a:r>
            <a:r>
              <a:rPr lang="en-US" i="1" dirty="0"/>
              <a:t>married/single</a:t>
            </a:r>
            <a:r>
              <a:rPr lang="en-US" dirty="0"/>
              <a:t>, </a:t>
            </a:r>
            <a:r>
              <a:rPr lang="en-US" i="1" dirty="0"/>
              <a:t>old/new</a:t>
            </a:r>
            <a:r>
              <a:rPr lang="en-US" dirty="0"/>
              <a:t>, </a:t>
            </a:r>
            <a:r>
              <a:rPr lang="en-US" i="1" dirty="0"/>
              <a:t>rich/poor</a:t>
            </a:r>
            <a:r>
              <a:rPr lang="en-US" dirty="0"/>
              <a:t>, </a:t>
            </a:r>
            <a:r>
              <a:rPr lang="en-US" i="1" dirty="0"/>
              <a:t>true/false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747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859340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Antonyms are usually divided into two main types, ‘gradable’ (opposites</a:t>
            </a:r>
          </a:p>
          <a:p>
            <a:r>
              <a:rPr lang="en-US" dirty="0">
                <a:latin typeface="TimesNewRomanPS"/>
              </a:rPr>
              <a:t>along a scale) and ‘non-gradable’ (direct opposites). </a:t>
            </a:r>
            <a:r>
              <a:rPr lang="en-US" b="1" dirty="0">
                <a:latin typeface="TimesNewRomanPS-Bold"/>
              </a:rPr>
              <a:t>Gradable antonyms</a:t>
            </a:r>
            <a:r>
              <a:rPr lang="en-US" dirty="0">
                <a:latin typeface="TimesNewRomanPS"/>
              </a:rPr>
              <a:t>, such</a:t>
            </a:r>
          </a:p>
          <a:p>
            <a:r>
              <a:rPr lang="en-US" dirty="0">
                <a:latin typeface="TimesNewRomanPS"/>
              </a:rPr>
              <a:t>as the pair </a:t>
            </a:r>
            <a:r>
              <a:rPr lang="en-US" i="1" dirty="0">
                <a:latin typeface="TimesNewRomanPS-Italic"/>
              </a:rPr>
              <a:t>big/small</a:t>
            </a:r>
            <a:r>
              <a:rPr lang="en-US" dirty="0">
                <a:latin typeface="TimesNewRomanPS"/>
              </a:rPr>
              <a:t>, can be used in comparative constructions like </a:t>
            </a:r>
            <a:r>
              <a:rPr lang="en-US" i="1" dirty="0">
                <a:latin typeface="TimesNewRomanPS-Italic"/>
              </a:rPr>
              <a:t>I’m bigger</a:t>
            </a:r>
          </a:p>
          <a:p>
            <a:r>
              <a:rPr lang="en-US" i="1" dirty="0">
                <a:latin typeface="TimesNewRomanPS-Italic"/>
              </a:rPr>
              <a:t>than you </a:t>
            </a:r>
            <a:r>
              <a:rPr lang="en-US" dirty="0">
                <a:latin typeface="TimesNewRomanPS"/>
              </a:rPr>
              <a:t>and </a:t>
            </a:r>
            <a:r>
              <a:rPr lang="en-US" i="1" dirty="0">
                <a:latin typeface="TimesNewRomanPS-Italic"/>
              </a:rPr>
              <a:t>A pony is smaller than a horse</a:t>
            </a:r>
            <a:r>
              <a:rPr lang="en-US" dirty="0">
                <a:latin typeface="TimesNewRomanPS"/>
              </a:rPr>
              <a:t>. Also, the negative of one member of</a:t>
            </a:r>
          </a:p>
          <a:p>
            <a:r>
              <a:rPr lang="en-US" dirty="0">
                <a:latin typeface="TimesNewRomanPS"/>
              </a:rPr>
              <a:t>a gradable pair does not necessarily imply the other. For example, the sentence</a:t>
            </a:r>
          </a:p>
          <a:p>
            <a:r>
              <a:rPr lang="en-US" i="1" dirty="0">
                <a:latin typeface="TimesNewRomanPS-Italic"/>
              </a:rPr>
              <a:t>My car isn’t old</a:t>
            </a:r>
            <a:r>
              <a:rPr lang="en-US" dirty="0">
                <a:latin typeface="TimesNewRomanPS"/>
              </a:rPr>
              <a:t>, doesn’t necessarily mean </a:t>
            </a:r>
            <a:r>
              <a:rPr lang="en-US" i="1" dirty="0">
                <a:latin typeface="TimesNewRomanPS-Italic"/>
              </a:rPr>
              <a:t>My car is new</a:t>
            </a:r>
            <a:r>
              <a:rPr lang="en-US" dirty="0">
                <a:latin typeface="TimesNewRomanPS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60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HYPONYMY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the meaning of one form is included in the meaning of another, the</a:t>
            </a:r>
          </a:p>
          <a:p>
            <a:r>
              <a:rPr lang="en-US" dirty="0"/>
              <a:t>relationship is described as </a:t>
            </a:r>
            <a:r>
              <a:rPr lang="en-US" b="1" dirty="0"/>
              <a:t>hyponymy</a:t>
            </a:r>
            <a:r>
              <a:rPr lang="en-US" dirty="0"/>
              <a:t>. Examples are the pairs: </a:t>
            </a:r>
            <a:r>
              <a:rPr lang="en-US" i="1" dirty="0"/>
              <a:t>animal/dog</a:t>
            </a:r>
            <a:r>
              <a:rPr lang="en-US" dirty="0"/>
              <a:t>,</a:t>
            </a:r>
          </a:p>
          <a:p>
            <a:r>
              <a:rPr lang="en-US" i="1" dirty="0"/>
              <a:t>dog/poodle</a:t>
            </a:r>
            <a:r>
              <a:rPr lang="en-US" dirty="0"/>
              <a:t>, </a:t>
            </a:r>
            <a:r>
              <a:rPr lang="en-US" i="1" dirty="0"/>
              <a:t>vegetable/carrot</a:t>
            </a:r>
            <a:r>
              <a:rPr lang="en-US" dirty="0"/>
              <a:t>, </a:t>
            </a:r>
            <a:r>
              <a:rPr lang="en-US" i="1" dirty="0"/>
              <a:t>flower/rose</a:t>
            </a:r>
            <a:r>
              <a:rPr lang="en-US" dirty="0"/>
              <a:t>, </a:t>
            </a:r>
            <a:r>
              <a:rPr lang="en-US" i="1" dirty="0"/>
              <a:t>tree/banyan</a:t>
            </a:r>
            <a:r>
              <a:rPr lang="en-US" dirty="0"/>
              <a:t>. The concept of ‘inclusion’</a:t>
            </a:r>
          </a:p>
          <a:p>
            <a:r>
              <a:rPr lang="en-US" dirty="0"/>
              <a:t>involved in this relationship is the idea that if an object is a </a:t>
            </a:r>
            <a:r>
              <a:rPr lang="en-US" i="1" dirty="0"/>
              <a:t>rose</a:t>
            </a:r>
            <a:r>
              <a:rPr lang="en-US" dirty="0"/>
              <a:t>, then it</a:t>
            </a:r>
          </a:p>
          <a:p>
            <a:r>
              <a:rPr lang="en-US" dirty="0"/>
              <a:t>is necessarily a </a:t>
            </a:r>
            <a:r>
              <a:rPr lang="en-US" i="1" dirty="0"/>
              <a:t>flower</a:t>
            </a:r>
            <a:r>
              <a:rPr lang="en-US" dirty="0"/>
              <a:t>, so the meaning of </a:t>
            </a:r>
            <a:r>
              <a:rPr lang="en-US" i="1" dirty="0"/>
              <a:t>flower </a:t>
            </a:r>
            <a:r>
              <a:rPr lang="en-US" dirty="0"/>
              <a:t>is included in the meaning of</a:t>
            </a:r>
          </a:p>
          <a:p>
            <a:r>
              <a:rPr lang="en-US" i="1" dirty="0"/>
              <a:t>rose</a:t>
            </a:r>
            <a:r>
              <a:rPr lang="en-US" dirty="0"/>
              <a:t>. Or, </a:t>
            </a:r>
            <a:r>
              <a:rPr lang="en-US" i="1" dirty="0"/>
              <a:t>rose </a:t>
            </a:r>
            <a:r>
              <a:rPr lang="en-US" dirty="0"/>
              <a:t>is a hyponym of </a:t>
            </a:r>
            <a:r>
              <a:rPr lang="en-US" i="1" dirty="0"/>
              <a:t>flower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281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0" y="199783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Looking at the diagram, we can say that “</a:t>
            </a:r>
            <a:r>
              <a:rPr lang="en-US" i="1" dirty="0">
                <a:latin typeface="TimesNewRomanPS-Italic"/>
              </a:rPr>
              <a:t>horse </a:t>
            </a:r>
            <a:r>
              <a:rPr lang="en-US" dirty="0">
                <a:latin typeface="TimesNewRomanPS"/>
              </a:rPr>
              <a:t>is a hyponym of </a:t>
            </a:r>
            <a:r>
              <a:rPr lang="en-US" i="1" dirty="0">
                <a:latin typeface="TimesNewRomanPS-Italic"/>
              </a:rPr>
              <a:t>animal</a:t>
            </a:r>
            <a:r>
              <a:rPr lang="en-US" dirty="0">
                <a:latin typeface="TimesNewRomanPS"/>
              </a:rPr>
              <a:t>” or</a:t>
            </a:r>
          </a:p>
          <a:p>
            <a:r>
              <a:rPr lang="en-US" dirty="0">
                <a:latin typeface="TimesNewRomanPS"/>
              </a:rPr>
              <a:t>“</a:t>
            </a:r>
            <a:r>
              <a:rPr lang="en-US" i="1" dirty="0">
                <a:latin typeface="TimesNewRomanPS-Italic"/>
              </a:rPr>
              <a:t>cockroach </a:t>
            </a:r>
            <a:r>
              <a:rPr lang="en-US" dirty="0">
                <a:latin typeface="TimesNewRomanPS"/>
              </a:rPr>
              <a:t>is a hyponym of </a:t>
            </a:r>
            <a:r>
              <a:rPr lang="en-US" i="1" dirty="0">
                <a:latin typeface="TimesNewRomanPS-Italic"/>
              </a:rPr>
              <a:t>insect</a:t>
            </a:r>
            <a:r>
              <a:rPr lang="en-US" dirty="0">
                <a:latin typeface="TimesNewRomanPS"/>
              </a:rPr>
              <a:t>”. In these two examples, </a:t>
            </a:r>
            <a:r>
              <a:rPr lang="en-US" i="1" dirty="0">
                <a:latin typeface="TimesNewRomanPS-Italic"/>
              </a:rPr>
              <a:t>animal </a:t>
            </a:r>
            <a:r>
              <a:rPr lang="en-US" dirty="0">
                <a:latin typeface="TimesNewRomanPS"/>
              </a:rPr>
              <a:t>and </a:t>
            </a:r>
            <a:r>
              <a:rPr lang="en-US" i="1" dirty="0">
                <a:latin typeface="TimesNewRomanPS-Italic"/>
              </a:rPr>
              <a:t>insect</a:t>
            </a:r>
          </a:p>
          <a:p>
            <a:r>
              <a:rPr lang="en-US" dirty="0">
                <a:latin typeface="TimesNewRomanPS"/>
              </a:rPr>
              <a:t>are called the </a:t>
            </a:r>
            <a:r>
              <a:rPr lang="en-US" b="1" dirty="0">
                <a:latin typeface="TimesNewRomanPS-Bold"/>
              </a:rPr>
              <a:t>superordinate </a:t>
            </a:r>
            <a:r>
              <a:rPr lang="en-US" dirty="0">
                <a:latin typeface="TimesNewRomanPS"/>
              </a:rPr>
              <a:t>(</a:t>
            </a:r>
            <a:r>
              <a:rPr lang="en-US" dirty="0">
                <a:latin typeface="MTSY"/>
              </a:rPr>
              <a:t>= </a:t>
            </a:r>
            <a:r>
              <a:rPr lang="en-US" dirty="0">
                <a:latin typeface="TimesNewRomanPS"/>
              </a:rPr>
              <a:t>higher level) terms. We can also say that two</a:t>
            </a:r>
          </a:p>
          <a:p>
            <a:r>
              <a:rPr lang="en-US" dirty="0">
                <a:latin typeface="TimesNewRomanPS"/>
              </a:rPr>
              <a:t>or more words that share the same superordinate term are </a:t>
            </a:r>
            <a:r>
              <a:rPr lang="en-US" b="1" dirty="0">
                <a:latin typeface="TimesNewRomanPS-Bold"/>
              </a:rPr>
              <a:t>co-hyponyms</a:t>
            </a:r>
            <a:r>
              <a:rPr lang="en-US" dirty="0">
                <a:latin typeface="TimesNewRomanPS"/>
              </a:rPr>
              <a:t>. So,</a:t>
            </a:r>
          </a:p>
          <a:p>
            <a:r>
              <a:rPr lang="en-US" i="1" dirty="0">
                <a:latin typeface="TimesNewRomanPS-Italic"/>
              </a:rPr>
              <a:t>dog </a:t>
            </a:r>
            <a:r>
              <a:rPr lang="en-US" dirty="0">
                <a:latin typeface="TimesNewRomanPS"/>
              </a:rPr>
              <a:t>and </a:t>
            </a:r>
            <a:r>
              <a:rPr lang="en-US" i="1" dirty="0">
                <a:latin typeface="TimesNewRomanPS-Italic"/>
              </a:rPr>
              <a:t>horse </a:t>
            </a:r>
            <a:r>
              <a:rPr lang="en-US" dirty="0">
                <a:latin typeface="TimesNewRomanPS"/>
              </a:rPr>
              <a:t>are co-hyponyms and the superordinate term is </a:t>
            </a:r>
            <a:r>
              <a:rPr lang="en-US" i="1" dirty="0">
                <a:latin typeface="TimesNewRomanPS-Italic"/>
              </a:rPr>
              <a:t>animal</a:t>
            </a:r>
            <a:r>
              <a:rPr lang="en-US" dirty="0">
                <a:latin typeface="TimesNewRomanPS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02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PROTOTYPE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While the words </a:t>
            </a:r>
            <a:r>
              <a:rPr lang="en-US" i="1" dirty="0"/>
              <a:t>canary</a:t>
            </a:r>
            <a:r>
              <a:rPr lang="en-US" dirty="0"/>
              <a:t>, </a:t>
            </a:r>
            <a:r>
              <a:rPr lang="en-US" i="1" dirty="0"/>
              <a:t>cormorant</a:t>
            </a:r>
            <a:r>
              <a:rPr lang="en-US" dirty="0"/>
              <a:t>, </a:t>
            </a:r>
            <a:r>
              <a:rPr lang="en-US" i="1" dirty="0"/>
              <a:t>dove</a:t>
            </a:r>
            <a:r>
              <a:rPr lang="en-US" dirty="0"/>
              <a:t>, </a:t>
            </a:r>
            <a:r>
              <a:rPr lang="en-US" i="1" dirty="0"/>
              <a:t>duck</a:t>
            </a:r>
            <a:r>
              <a:rPr lang="en-US" dirty="0"/>
              <a:t>, </a:t>
            </a:r>
            <a:r>
              <a:rPr lang="en-US" i="1" dirty="0"/>
              <a:t>flamingo</a:t>
            </a:r>
            <a:r>
              <a:rPr lang="en-US" dirty="0"/>
              <a:t>, </a:t>
            </a:r>
            <a:r>
              <a:rPr lang="en-US" i="1" dirty="0"/>
              <a:t>parrot</a:t>
            </a:r>
            <a:r>
              <a:rPr lang="en-US" dirty="0"/>
              <a:t>, </a:t>
            </a:r>
            <a:r>
              <a:rPr lang="en-US" i="1" dirty="0"/>
              <a:t>pelican </a:t>
            </a:r>
            <a:r>
              <a:rPr lang="en-US" dirty="0"/>
              <a:t>and</a:t>
            </a:r>
          </a:p>
          <a:p>
            <a:r>
              <a:rPr lang="en-US" i="1" dirty="0"/>
              <a:t>robin </a:t>
            </a:r>
            <a:r>
              <a:rPr lang="en-US" dirty="0"/>
              <a:t>are all equally co-hyponyms of the superordinate </a:t>
            </a:r>
            <a:r>
              <a:rPr lang="en-US" i="1" dirty="0"/>
              <a:t>bird</a:t>
            </a:r>
            <a:r>
              <a:rPr lang="en-US" dirty="0"/>
              <a:t>, they are not all</a:t>
            </a:r>
          </a:p>
          <a:p>
            <a:r>
              <a:rPr lang="en-US" dirty="0"/>
              <a:t>considered to be equally good examples of the category ‘bird’. According to</a:t>
            </a:r>
          </a:p>
          <a:p>
            <a:r>
              <a:rPr lang="en-US" dirty="0"/>
              <a:t>some researchers, the most characteristic instance of the category ‘bird’ is </a:t>
            </a:r>
            <a:r>
              <a:rPr lang="en-US" i="1" dirty="0"/>
              <a:t>robin</a:t>
            </a:r>
            <a:r>
              <a:rPr lang="en-US" dirty="0"/>
              <a:t>.</a:t>
            </a:r>
          </a:p>
          <a:p>
            <a:r>
              <a:rPr lang="en-US" dirty="0"/>
              <a:t>The idea of ‘the characteristic instance’ of a category is known as the </a:t>
            </a:r>
            <a:r>
              <a:rPr lang="en-US" b="1" dirty="0"/>
              <a:t>prototype</a:t>
            </a:r>
            <a:r>
              <a:rPr lang="en-US" dirty="0"/>
              <a:t>.</a:t>
            </a:r>
          </a:p>
          <a:p>
            <a:r>
              <a:rPr lang="en-US" dirty="0"/>
              <a:t>The concept of a prototype helps explain the meaning of </a:t>
            </a:r>
            <a:r>
              <a:rPr lang="en-US" dirty="0" smtClean="0"/>
              <a:t>certain words</a:t>
            </a:r>
            <a:r>
              <a:rPr lang="en-US" dirty="0"/>
              <a:t>, like </a:t>
            </a:r>
            <a:r>
              <a:rPr lang="en-US" i="1" dirty="0"/>
              <a:t>bird</a:t>
            </a:r>
            <a:r>
              <a:rPr lang="en-US" dirty="0"/>
              <a:t>,</a:t>
            </a:r>
          </a:p>
          <a:p>
            <a:r>
              <a:rPr lang="en-US" dirty="0"/>
              <a:t>not in terms of component features (e.g. ‘has feathers’, ‘has wings’), but in terms</a:t>
            </a:r>
          </a:p>
          <a:p>
            <a:r>
              <a:rPr lang="en-US" dirty="0"/>
              <a:t>of resemblance to the clearest example.</a:t>
            </a:r>
          </a:p>
        </p:txBody>
      </p:sp>
    </p:spTree>
    <p:extLst>
      <p:ext uri="{BB962C8B-B14F-4D97-AF65-F5344CB8AC3E}">
        <p14:creationId xmlns:p14="http://schemas.microsoft.com/office/powerpoint/2010/main" val="425123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Homophones and homonyms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two or more different (written) forms have the same pronunciation, they</a:t>
            </a:r>
          </a:p>
          <a:p>
            <a:r>
              <a:rPr lang="en-US" dirty="0"/>
              <a:t>are described as </a:t>
            </a:r>
            <a:r>
              <a:rPr lang="en-US" b="1" dirty="0"/>
              <a:t>homophones</a:t>
            </a:r>
            <a:r>
              <a:rPr lang="en-US" dirty="0"/>
              <a:t>. Common examples are </a:t>
            </a:r>
            <a:r>
              <a:rPr lang="en-US" i="1" dirty="0"/>
              <a:t>bare/bear</a:t>
            </a:r>
            <a:r>
              <a:rPr lang="en-US" dirty="0"/>
              <a:t>, </a:t>
            </a:r>
            <a:r>
              <a:rPr lang="en-US" i="1" dirty="0"/>
              <a:t>meat/meet</a:t>
            </a:r>
            <a:r>
              <a:rPr lang="en-US" dirty="0"/>
              <a:t>,</a:t>
            </a:r>
          </a:p>
          <a:p>
            <a:r>
              <a:rPr lang="en-US" i="1" dirty="0"/>
              <a:t>flour/flower</a:t>
            </a:r>
            <a:r>
              <a:rPr lang="en-US" dirty="0"/>
              <a:t>, </a:t>
            </a:r>
            <a:r>
              <a:rPr lang="en-US" i="1" dirty="0"/>
              <a:t>pail/pale</a:t>
            </a:r>
            <a:r>
              <a:rPr lang="en-US" dirty="0"/>
              <a:t>, </a:t>
            </a:r>
            <a:r>
              <a:rPr lang="en-US" i="1" dirty="0"/>
              <a:t>right/write</a:t>
            </a:r>
            <a:r>
              <a:rPr lang="en-US" dirty="0"/>
              <a:t>, </a:t>
            </a:r>
            <a:r>
              <a:rPr lang="en-US" i="1" dirty="0"/>
              <a:t>sew/so </a:t>
            </a:r>
            <a:r>
              <a:rPr lang="en-US" dirty="0"/>
              <a:t>and </a:t>
            </a:r>
            <a:r>
              <a:rPr lang="en-US" i="1" dirty="0"/>
              <a:t>to/too/two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508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27483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We use the term </a:t>
            </a:r>
            <a:r>
              <a:rPr lang="en-US" b="1" dirty="0">
                <a:latin typeface="TimesNewRomanPS-Bold"/>
              </a:rPr>
              <a:t>homonyms </a:t>
            </a:r>
            <a:r>
              <a:rPr lang="en-US" dirty="0">
                <a:latin typeface="TimesNewRomanPS"/>
              </a:rPr>
              <a:t>when one form (written or spoken) has two or</a:t>
            </a:r>
          </a:p>
          <a:p>
            <a:r>
              <a:rPr lang="en-US" dirty="0">
                <a:latin typeface="TimesNewRomanPS"/>
              </a:rPr>
              <a:t>more unrelated meanings, as in these examples:</a:t>
            </a:r>
          </a:p>
          <a:p>
            <a:r>
              <a:rPr lang="en-US" i="1" dirty="0">
                <a:latin typeface="TimesNewRomanPS-Italic"/>
              </a:rPr>
              <a:t>bank </a:t>
            </a:r>
            <a:r>
              <a:rPr lang="en-US" dirty="0">
                <a:latin typeface="TimesNewRomanPS"/>
              </a:rPr>
              <a:t>(of a river) – </a:t>
            </a:r>
            <a:r>
              <a:rPr lang="en-US" i="1" dirty="0">
                <a:latin typeface="TimesNewRomanPS-Italic"/>
              </a:rPr>
              <a:t>bank </a:t>
            </a:r>
            <a:r>
              <a:rPr lang="en-US" dirty="0">
                <a:latin typeface="TimesNewRomanPS"/>
              </a:rPr>
              <a:t>(financial institution)</a:t>
            </a:r>
          </a:p>
          <a:p>
            <a:r>
              <a:rPr lang="en-US" i="1" dirty="0">
                <a:latin typeface="TimesNewRomanPS-Italic"/>
              </a:rPr>
              <a:t>bat </a:t>
            </a:r>
            <a:r>
              <a:rPr lang="en-US" dirty="0">
                <a:latin typeface="TimesNewRomanPS"/>
              </a:rPr>
              <a:t>(flying creature) – </a:t>
            </a:r>
            <a:r>
              <a:rPr lang="en-US" i="1" dirty="0">
                <a:latin typeface="TimesNewRomanPS-Italic"/>
              </a:rPr>
              <a:t>bat </a:t>
            </a:r>
            <a:r>
              <a:rPr lang="en-US" dirty="0">
                <a:latin typeface="TimesNewRomanPS"/>
              </a:rPr>
              <a:t>(used in sports)</a:t>
            </a:r>
          </a:p>
          <a:p>
            <a:r>
              <a:rPr lang="fi-FI" i="1" dirty="0">
                <a:latin typeface="TimesNewRomanPS-Italic"/>
              </a:rPr>
              <a:t>mole </a:t>
            </a:r>
            <a:r>
              <a:rPr lang="fi-FI" dirty="0">
                <a:latin typeface="TimesNewRomanPS"/>
              </a:rPr>
              <a:t>(on skin) – </a:t>
            </a:r>
            <a:r>
              <a:rPr lang="fi-FI" i="1" dirty="0">
                <a:latin typeface="TimesNewRomanPS-Italic"/>
              </a:rPr>
              <a:t>mole </a:t>
            </a:r>
            <a:r>
              <a:rPr lang="fi-FI" dirty="0">
                <a:latin typeface="TimesNewRomanPS"/>
              </a:rPr>
              <a:t>(small animal)</a:t>
            </a:r>
          </a:p>
          <a:p>
            <a:r>
              <a:rPr lang="en-US" i="1" dirty="0">
                <a:latin typeface="TimesNewRomanPS-Italic"/>
              </a:rPr>
              <a:t>pupil </a:t>
            </a:r>
            <a:r>
              <a:rPr lang="en-US" dirty="0">
                <a:latin typeface="TimesNewRomanPS"/>
              </a:rPr>
              <a:t>(at school) – </a:t>
            </a:r>
            <a:r>
              <a:rPr lang="en-US" i="1" dirty="0">
                <a:latin typeface="TimesNewRomanPS-Italic"/>
              </a:rPr>
              <a:t>pupil </a:t>
            </a:r>
            <a:r>
              <a:rPr lang="en-US" dirty="0">
                <a:latin typeface="TimesNewRomanPS"/>
              </a:rPr>
              <a:t>(in the eye)</a:t>
            </a:r>
          </a:p>
          <a:p>
            <a:r>
              <a:rPr lang="en-US" i="1" dirty="0">
                <a:latin typeface="TimesNewRomanPS-Italic"/>
              </a:rPr>
              <a:t>race </a:t>
            </a:r>
            <a:r>
              <a:rPr lang="en-US" dirty="0">
                <a:latin typeface="TimesNewRomanPS"/>
              </a:rPr>
              <a:t>(contest of speed) – </a:t>
            </a:r>
            <a:r>
              <a:rPr lang="en-US" i="1" dirty="0">
                <a:latin typeface="TimesNewRomanPS-Italic"/>
              </a:rPr>
              <a:t>race </a:t>
            </a:r>
            <a:r>
              <a:rPr lang="en-US" dirty="0">
                <a:latin typeface="TimesNewRomanPS"/>
              </a:rPr>
              <a:t>(ethnic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4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65</TotalTime>
  <Words>941</Words>
  <Application>Microsoft Office PowerPoint</Application>
  <PresentationFormat>Widescreen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Century Gothic</vt:lpstr>
      <vt:lpstr>MTSY</vt:lpstr>
      <vt:lpstr>TimesNewRomanPS</vt:lpstr>
      <vt:lpstr>TimesNewRomanPS-Bold</vt:lpstr>
      <vt:lpstr>TimesNewRomanPS-Italic</vt:lpstr>
      <vt:lpstr>Wingdings 3</vt:lpstr>
      <vt:lpstr>Ion</vt:lpstr>
      <vt:lpstr>Lexical Relations</vt:lpstr>
      <vt:lpstr>SYNONYMY</vt:lpstr>
      <vt:lpstr>ANTONYMY</vt:lpstr>
      <vt:lpstr>PowerPoint Presentation</vt:lpstr>
      <vt:lpstr>HYPONYMY</vt:lpstr>
      <vt:lpstr>PowerPoint Presentation</vt:lpstr>
      <vt:lpstr>PROTOTYPE</vt:lpstr>
      <vt:lpstr>Homophones and homonyms</vt:lpstr>
      <vt:lpstr>PowerPoint Presentation</vt:lpstr>
      <vt:lpstr>POLYSEMY</vt:lpstr>
      <vt:lpstr>METONYMY</vt:lpstr>
      <vt:lpstr>COLLOCATION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Lexical Relations</dc:title>
  <dc:creator>Maher</dc:creator>
  <cp:lastModifiedBy>Maher</cp:lastModifiedBy>
  <cp:revision>6</cp:revision>
  <dcterms:created xsi:type="dcterms:W3CDTF">2020-12-12T16:35:34Z</dcterms:created>
  <dcterms:modified xsi:type="dcterms:W3CDTF">2020-12-13T03:43:22Z</dcterms:modified>
</cp:coreProperties>
</file>